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</p:sldIdLst>
  <p:sldSz cx="18288000" cy="10287000"/>
  <p:notesSz cx="6858000" cy="9144000"/>
  <p:embeddedFontLst>
    <p:embeddedFont>
      <p:font typeface="Arita Buri Bold" panose="020B0604020202020204" charset="-127"/>
      <p:regular r:id="rId21"/>
    </p:embeddedFont>
    <p:embeddedFont>
      <p:font typeface="Archivo Black" panose="020B0604020202020204" charset="0"/>
      <p:regular r:id="rId22"/>
    </p:embeddedFont>
    <p:embeddedFont>
      <p:font typeface="Arimo" panose="020B0604020202020204" charset="0"/>
      <p:regular r:id="rId23"/>
    </p:embeddedFont>
    <p:embeddedFont>
      <p:font typeface="Belleza" panose="020B060402020202020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Gatwick Bold" panose="020B0604020202020204" charset="0"/>
      <p:regular r:id="rId29"/>
    </p:embeddedFont>
    <p:embeddedFont>
      <p:font typeface="Moloko" panose="020B0604020202020204" charset="0"/>
      <p:regular r:id="rId30"/>
    </p:embeddedFont>
    <p:embeddedFont>
      <p:font typeface="Public Sans" panose="020B0604020202020204" charset="0"/>
      <p:regular r:id="rId31"/>
    </p:embeddedFont>
    <p:embeddedFont>
      <p:font typeface="Simonetta Italics" panose="020B0604020202020204" charset="0"/>
      <p:regular r:id="rId32"/>
    </p:embeddedFont>
    <p:embeddedFont>
      <p:font typeface="Space Mono" panose="020B0604020202020204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2721AB-9453-41C7-A768-61E59933BB57}" v="34" dt="2021-10-29T20:05:00.891"/>
    <p1510:client id="{E57EC431-AB48-4246-9141-0E4F8A40105D}" v="149" dt="2021-10-29T19:30:16.0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.svg"/><Relationship Id="rId7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57150"/>
            <a:ext cx="8999897" cy="4297914"/>
            <a:chOff x="0" y="0"/>
            <a:chExt cx="11999862" cy="573055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1999862" cy="5730552"/>
              <a:chOff x="0" y="0"/>
              <a:chExt cx="53313740" cy="2546005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72390" y="72390"/>
                <a:ext cx="53168962" cy="25315274"/>
              </a:xfrm>
              <a:custGeom>
                <a:avLst/>
                <a:gdLst/>
                <a:ahLst/>
                <a:cxnLst/>
                <a:rect l="l" t="t" r="r" b="b"/>
                <a:pathLst>
                  <a:path w="53168962" h="25315274">
                    <a:moveTo>
                      <a:pt x="0" y="0"/>
                    </a:moveTo>
                    <a:lnTo>
                      <a:pt x="53168962" y="0"/>
                    </a:lnTo>
                    <a:lnTo>
                      <a:pt x="53168962" y="25315274"/>
                    </a:lnTo>
                    <a:lnTo>
                      <a:pt x="0" y="253152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5" name="Freeform 5"/>
              <p:cNvSpPr/>
              <p:nvPr/>
            </p:nvSpPr>
            <p:spPr>
              <a:xfrm>
                <a:off x="0" y="0"/>
                <a:ext cx="53313738" cy="25460054"/>
              </a:xfrm>
              <a:custGeom>
                <a:avLst/>
                <a:gdLst/>
                <a:ahLst/>
                <a:cxnLst/>
                <a:rect l="l" t="t" r="r" b="b"/>
                <a:pathLst>
                  <a:path w="53313738" h="25460054">
                    <a:moveTo>
                      <a:pt x="53168959" y="25315273"/>
                    </a:moveTo>
                    <a:lnTo>
                      <a:pt x="53313738" y="25315273"/>
                    </a:lnTo>
                    <a:lnTo>
                      <a:pt x="53313738" y="25460054"/>
                    </a:lnTo>
                    <a:lnTo>
                      <a:pt x="53168959" y="25460054"/>
                    </a:lnTo>
                    <a:lnTo>
                      <a:pt x="53168959" y="25315273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25315273"/>
                    </a:lnTo>
                    <a:lnTo>
                      <a:pt x="0" y="25315273"/>
                    </a:lnTo>
                    <a:lnTo>
                      <a:pt x="0" y="144780"/>
                    </a:lnTo>
                    <a:close/>
                    <a:moveTo>
                      <a:pt x="0" y="25315273"/>
                    </a:moveTo>
                    <a:lnTo>
                      <a:pt x="144780" y="25315273"/>
                    </a:lnTo>
                    <a:lnTo>
                      <a:pt x="144780" y="25460054"/>
                    </a:lnTo>
                    <a:lnTo>
                      <a:pt x="0" y="25460054"/>
                    </a:lnTo>
                    <a:lnTo>
                      <a:pt x="0" y="25315273"/>
                    </a:lnTo>
                    <a:close/>
                    <a:moveTo>
                      <a:pt x="53168959" y="144780"/>
                    </a:moveTo>
                    <a:lnTo>
                      <a:pt x="53313738" y="144780"/>
                    </a:lnTo>
                    <a:lnTo>
                      <a:pt x="53313738" y="25315273"/>
                    </a:lnTo>
                    <a:lnTo>
                      <a:pt x="53168959" y="25315273"/>
                    </a:lnTo>
                    <a:lnTo>
                      <a:pt x="53168959" y="144780"/>
                    </a:lnTo>
                    <a:close/>
                    <a:moveTo>
                      <a:pt x="144780" y="25315273"/>
                    </a:moveTo>
                    <a:lnTo>
                      <a:pt x="53168959" y="25315273"/>
                    </a:lnTo>
                    <a:lnTo>
                      <a:pt x="53168959" y="25460054"/>
                    </a:lnTo>
                    <a:lnTo>
                      <a:pt x="144780" y="25460054"/>
                    </a:lnTo>
                    <a:lnTo>
                      <a:pt x="144780" y="25315273"/>
                    </a:lnTo>
                    <a:close/>
                    <a:moveTo>
                      <a:pt x="53168959" y="0"/>
                    </a:moveTo>
                    <a:lnTo>
                      <a:pt x="53313738" y="0"/>
                    </a:lnTo>
                    <a:lnTo>
                      <a:pt x="53313738" y="144780"/>
                    </a:lnTo>
                    <a:lnTo>
                      <a:pt x="53168959" y="144780"/>
                    </a:lnTo>
                    <a:lnTo>
                      <a:pt x="53168959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53168959" y="0"/>
                    </a:lnTo>
                    <a:lnTo>
                      <a:pt x="53168959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809316" y="767047"/>
              <a:ext cx="10331444" cy="41685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2308"/>
                </a:lnSpc>
              </a:pPr>
              <a:r>
                <a:rPr lang="en-US" sz="10257">
                  <a:solidFill>
                    <a:srgbClr val="F9FAFB"/>
                  </a:solidFill>
                  <a:latin typeface="Space Mono"/>
                </a:rPr>
                <a:t>Fifa Data Analysis</a:t>
              </a: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774206" y="272235"/>
            <a:ext cx="9513793" cy="1001476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 l="30122" t="15021" r="24141" b="13940"/>
          <a:stretch>
            <a:fillRect/>
          </a:stretch>
        </p:blipFill>
        <p:spPr>
          <a:xfrm>
            <a:off x="8774207" y="-57150"/>
            <a:ext cx="9513793" cy="831207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1102509" y="8280241"/>
            <a:ext cx="2151246" cy="200675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3845672" y="8559143"/>
            <a:ext cx="4263153" cy="1398314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5736758" y="4240764"/>
            <a:ext cx="3037448" cy="3037448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171587" y="5095875"/>
            <a:ext cx="4565171" cy="409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Akshay Ranjith</a:t>
            </a:r>
          </a:p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Krishn Katyal</a:t>
            </a:r>
          </a:p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Vishal Balaji</a:t>
            </a:r>
          </a:p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Prerna Mahajan</a:t>
            </a:r>
          </a:p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Mayank Gupta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736758" y="7249552"/>
            <a:ext cx="3037448" cy="3037448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5856454" y="8037104"/>
            <a:ext cx="2798058" cy="115769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712550" y="4187551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AutoShape 3"/>
          <p:cNvSpPr/>
          <p:nvPr/>
        </p:nvSpPr>
        <p:spPr>
          <a:xfrm>
            <a:off x="17712550" y="2740928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4" name="AutoShape 4"/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5" name="AutoShape 5"/>
          <p:cNvSpPr/>
          <p:nvPr/>
        </p:nvSpPr>
        <p:spPr>
          <a:xfrm>
            <a:off x="17533417" y="8191500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6" name="AutoShape 6"/>
          <p:cNvSpPr/>
          <p:nvPr/>
        </p:nvSpPr>
        <p:spPr>
          <a:xfrm>
            <a:off x="17525735" y="-2737612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l="43842" t="28309" b="37971"/>
          <a:stretch>
            <a:fillRect/>
          </a:stretch>
        </p:blipFill>
        <p:spPr>
          <a:xfrm>
            <a:off x="7677904" y="2740928"/>
            <a:ext cx="9855514" cy="3328607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540054" y="1119305"/>
            <a:ext cx="14892360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FFFFFF"/>
                </a:solidFill>
                <a:latin typeface="Archivo Black Bold"/>
              </a:rPr>
              <a:t>MODELLING - PART 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674957"/>
            <a:ext cx="8538552" cy="3700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We experimented with 4</a:t>
            </a:r>
          </a:p>
          <a:p>
            <a:pPr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Belleza"/>
              </a:rPr>
              <a:t>       different models</a:t>
            </a:r>
          </a:p>
          <a:p>
            <a:pPr marL="1511301" lvl="2" indent="-503767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Base Line Model</a:t>
            </a:r>
          </a:p>
          <a:p>
            <a:pPr marL="1511301" lvl="2" indent="-503767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 Lasso /Ridge Regression</a:t>
            </a:r>
          </a:p>
          <a:p>
            <a:pPr marL="1511301" lvl="2" indent="-503767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K Nearest Neighbors</a:t>
            </a:r>
          </a:p>
          <a:p>
            <a:pPr marL="1511301" lvl="2" indent="-503767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MultiLayer Neural Network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6568843"/>
            <a:ext cx="14463730" cy="1848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For all the above models we chose the best hyperparameter viz. K, max_features, learning_rate,C using GridSearchCV 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We also performed Feature Selection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712550" y="4187551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AutoShape 3"/>
          <p:cNvSpPr/>
          <p:nvPr/>
        </p:nvSpPr>
        <p:spPr>
          <a:xfrm>
            <a:off x="17712550" y="2740928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4" name="AutoShape 4"/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5" name="AutoShape 5"/>
          <p:cNvSpPr/>
          <p:nvPr/>
        </p:nvSpPr>
        <p:spPr>
          <a:xfrm>
            <a:off x="17533417" y="8191500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6" name="AutoShape 6"/>
          <p:cNvSpPr/>
          <p:nvPr/>
        </p:nvSpPr>
        <p:spPr>
          <a:xfrm>
            <a:off x="17525735" y="-2737612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l="45341" t="4084" b="28978"/>
          <a:stretch>
            <a:fillRect/>
          </a:stretch>
        </p:blipFill>
        <p:spPr>
          <a:xfrm>
            <a:off x="8769197" y="2306935"/>
            <a:ext cx="7355549" cy="506695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540054" y="1119305"/>
            <a:ext cx="14892360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FFFFFF"/>
                </a:solidFill>
                <a:latin typeface="Archivo Black Bold"/>
              </a:rPr>
              <a:t>MODELLING - PART B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71486" y="2746688"/>
            <a:ext cx="6874459" cy="431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Moloko Bold"/>
              </a:rPr>
              <a:t>Classify player position</a:t>
            </a:r>
            <a:r>
              <a:rPr lang="en-US" sz="3500">
                <a:solidFill>
                  <a:srgbClr val="FFFFFF"/>
                </a:solidFill>
                <a:latin typeface="Moloko"/>
              </a:rPr>
              <a:t>   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We experimented with 4</a:t>
            </a:r>
          </a:p>
          <a:p>
            <a:pPr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Belleza"/>
              </a:rPr>
              <a:t>       different models</a:t>
            </a:r>
          </a:p>
          <a:p>
            <a:pPr marL="1511301" lvl="2" indent="-503767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Base Line Model</a:t>
            </a:r>
          </a:p>
          <a:p>
            <a:pPr marL="1511301" lvl="2" indent="-503767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 Lasso /Ridge Regression</a:t>
            </a:r>
          </a:p>
          <a:p>
            <a:pPr marL="1511301" lvl="2" indent="-503767">
              <a:lnSpc>
                <a:spcPts val="4900"/>
              </a:lnSpc>
              <a:buFont typeface="Arial"/>
              <a:buChar char="⚬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K Nearest Neighbors</a:t>
            </a:r>
          </a:p>
          <a:p>
            <a:pPr marL="1511301" lvl="2" indent="-503767">
              <a:lnSpc>
                <a:spcPts val="4900"/>
              </a:lnSpc>
              <a:buFont typeface="Arial"/>
              <a:buChar char="⚬"/>
            </a:pPr>
            <a:r>
              <a:rPr lang="en-US" sz="3500" err="1">
                <a:solidFill>
                  <a:srgbClr val="FFFFFF"/>
                </a:solidFill>
                <a:latin typeface="Belleza"/>
              </a:rPr>
              <a:t>MultiLayer</a:t>
            </a:r>
            <a:r>
              <a:rPr lang="en-US" sz="3500">
                <a:solidFill>
                  <a:srgbClr val="FFFFFF"/>
                </a:solidFill>
                <a:latin typeface="Belleza"/>
              </a:rPr>
              <a:t> Neural Network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71486" y="7399811"/>
            <a:ext cx="15945029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Belleza"/>
              </a:rPr>
              <a:t>For all the above models we chose the best hyperparameter viz. K,, </a:t>
            </a:r>
            <a:r>
              <a:rPr lang="en-US" sz="3000" err="1">
                <a:solidFill>
                  <a:srgbClr val="FFFFFF"/>
                </a:solidFill>
                <a:latin typeface="Belleza"/>
              </a:rPr>
              <a:t>max_features</a:t>
            </a:r>
            <a:r>
              <a:rPr lang="en-US" sz="3000">
                <a:solidFill>
                  <a:srgbClr val="FFFFFF"/>
                </a:solidFill>
                <a:latin typeface="Belleza"/>
              </a:rPr>
              <a:t>, </a:t>
            </a:r>
            <a:r>
              <a:rPr lang="en-US" sz="3000" err="1">
                <a:solidFill>
                  <a:srgbClr val="FFFFFF"/>
                </a:solidFill>
                <a:latin typeface="Belleza"/>
              </a:rPr>
              <a:t>learning_rate</a:t>
            </a:r>
            <a:r>
              <a:rPr lang="en-US" sz="3000">
                <a:solidFill>
                  <a:srgbClr val="FFFFFF"/>
                </a:solidFill>
                <a:latin typeface="Belleza"/>
              </a:rPr>
              <a:t>, C using </a:t>
            </a:r>
            <a:r>
              <a:rPr lang="en-US" sz="3000" err="1">
                <a:solidFill>
                  <a:srgbClr val="FFFFFF"/>
                </a:solidFill>
                <a:latin typeface="Belleza"/>
              </a:rPr>
              <a:t>GridSearchCV</a:t>
            </a:r>
            <a:r>
              <a:rPr lang="en-US" sz="3000">
                <a:solidFill>
                  <a:srgbClr val="FFFFFF"/>
                </a:solidFill>
                <a:latin typeface="Belleza"/>
              </a:rPr>
              <a:t> 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Belleza"/>
              </a:rPr>
              <a:t>We also created two models with each different classifier using above estimators to get more robust results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200" b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Scoring metric - Accuracy score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16573500" y="1028700"/>
            <a:ext cx="1714500" cy="1278235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t="18652" r="2807" b="34007"/>
          <a:stretch>
            <a:fillRect/>
          </a:stretch>
        </p:blipFill>
        <p:spPr>
          <a:xfrm>
            <a:off x="-685800" y="2353778"/>
            <a:ext cx="18973800" cy="519844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40054" y="1119305"/>
            <a:ext cx="14892360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000000"/>
                </a:solidFill>
                <a:latin typeface="Archivo Black Bold"/>
              </a:rPr>
              <a:t>MODEL COMPARISON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40054" y="7597583"/>
            <a:ext cx="6395402" cy="34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Simonetta Italics"/>
              </a:rPr>
              <a:t>Accuracy-0.85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63898" y="7597583"/>
            <a:ext cx="6395402" cy="34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Simonetta Italics"/>
              </a:rPr>
              <a:t>Accuracy-0.60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5218" y="8045223"/>
            <a:ext cx="17317564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Belleza"/>
              </a:rPr>
              <a:t>We can clearly see that Neural Network with 4 Output Classes performed better than NN with 15-output Classes based on Accuracy Score(0.85). NN also outperform KNN and Logistic Regression.Also Random Forest gave competitive results. However for each model the response variable with 4-classes gave better performance</a:t>
            </a: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79605F31-5B17-44B9-BBEB-DBBAB362ABC4}"/>
              </a:ext>
            </a:extLst>
          </p:cNvPr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000000"/>
          </a:solid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16573500" y="1028700"/>
            <a:ext cx="1714500" cy="1278235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r="51511"/>
          <a:stretch>
            <a:fillRect/>
          </a:stretch>
        </p:blipFill>
        <p:spPr>
          <a:xfrm>
            <a:off x="1676400" y="1941589"/>
            <a:ext cx="7106506" cy="808367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50000"/>
          <a:stretch>
            <a:fillRect/>
          </a:stretch>
        </p:blipFill>
        <p:spPr>
          <a:xfrm>
            <a:off x="9144000" y="2026185"/>
            <a:ext cx="7315866" cy="8070315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540054" y="1119305"/>
            <a:ext cx="14892360" cy="977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000000"/>
                </a:solidFill>
                <a:latin typeface="Archivo Black Bold"/>
              </a:rPr>
              <a:t>TEST RESULTS-NEURAL NETWORK</a:t>
            </a: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B6DA91CA-BFBD-49C8-A88B-A61C74C54D9E}"/>
              </a:ext>
            </a:extLst>
          </p:cNvPr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12" name="TextBox 7">
            <a:extLst>
              <a:ext uri="{FF2B5EF4-FFF2-40B4-BE49-F238E27FC236}">
                <a16:creationId xmlns:a16="http://schemas.microsoft.com/office/drawing/2014/main" id="{FDF7317A-E857-4DC7-85DC-D0D56D8A7822}"/>
              </a:ext>
            </a:extLst>
          </p:cNvPr>
          <p:cNvSpPr txBox="1"/>
          <p:nvPr/>
        </p:nvSpPr>
        <p:spPr>
          <a:xfrm>
            <a:off x="1524867" y="9737890"/>
            <a:ext cx="6395402" cy="34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Simonetta Italics"/>
              </a:rPr>
              <a:t>Accuracy-0.85</a:t>
            </a: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8771273A-A241-4E7F-929C-95CA0863AA3F}"/>
              </a:ext>
            </a:extLst>
          </p:cNvPr>
          <p:cNvSpPr txBox="1"/>
          <p:nvPr/>
        </p:nvSpPr>
        <p:spPr>
          <a:xfrm>
            <a:off x="11430000" y="9737890"/>
            <a:ext cx="6395402" cy="34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Simonetta Italics"/>
              </a:rPr>
              <a:t>Accuracy-0.45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16573500" y="1028700"/>
            <a:ext cx="1714500" cy="1278235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r="51511"/>
          <a:stretch>
            <a:fillRect/>
          </a:stretch>
        </p:blipFill>
        <p:spPr>
          <a:xfrm>
            <a:off x="1684591" y="2047548"/>
            <a:ext cx="7066078" cy="803768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l="52919"/>
          <a:stretch>
            <a:fillRect/>
          </a:stretch>
        </p:blipFill>
        <p:spPr>
          <a:xfrm>
            <a:off x="9613909" y="1943100"/>
            <a:ext cx="6959592" cy="81534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269190" y="1164263"/>
            <a:ext cx="17640634" cy="883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00"/>
              </a:lnSpc>
            </a:pPr>
            <a:r>
              <a:rPr lang="en-US" sz="5000" spc="150">
                <a:solidFill>
                  <a:srgbClr val="000000"/>
                </a:solidFill>
                <a:latin typeface="Archivo Black Bold"/>
              </a:rPr>
              <a:t>TEST RESULTS - LOGISTIC REGRESSION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24867" y="9737890"/>
            <a:ext cx="6395402" cy="34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Simonetta Italics"/>
              </a:rPr>
              <a:t>Accuracy-0.82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30000" y="9737890"/>
            <a:ext cx="6395402" cy="34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Simonetta Italics"/>
              </a:rPr>
              <a:t>Accuracy-0.48</a:t>
            </a: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026659B1-A367-4299-A816-E159AD9B3508}"/>
              </a:ext>
            </a:extLst>
          </p:cNvPr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000000"/>
          </a:solid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AutoShape 3"/>
          <p:cNvSpPr/>
          <p:nvPr/>
        </p:nvSpPr>
        <p:spPr>
          <a:xfrm>
            <a:off x="17533417" y="8191500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4" name="AutoShape 4"/>
          <p:cNvSpPr/>
          <p:nvPr/>
        </p:nvSpPr>
        <p:spPr>
          <a:xfrm>
            <a:off x="17525735" y="-2737612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38034" t="15327" r="4684" b="71690"/>
          <a:stretch>
            <a:fillRect/>
          </a:stretch>
        </p:blipFill>
        <p:spPr>
          <a:xfrm>
            <a:off x="1114839" y="3096613"/>
            <a:ext cx="14671566" cy="1870392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540054" y="1119305"/>
            <a:ext cx="4100972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FFFFFF"/>
                </a:solidFill>
                <a:latin typeface="Archivo Black Bold"/>
              </a:rPr>
              <a:t>PART C -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56578" y="5057775"/>
            <a:ext cx="14388090" cy="4346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Considerations</a:t>
            </a:r>
            <a:r>
              <a:rPr lang="en-US" sz="35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Impose higher weightage on Overall to praise or punish an increase or decrease in Overall more than the others. 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Impact value is calculated for each player for each year that they have played. 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team's score is Sum of all the Impact they have had summed over "player years" played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10822" y="1396238"/>
            <a:ext cx="10102836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loko"/>
              </a:rPr>
              <a:t>Analyze Historical Data to Predict Best Staff Per Club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14839" y="2534638"/>
            <a:ext cx="4244340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Gatwick Bold"/>
              </a:rPr>
              <a:t>Score Calculation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" y="0"/>
            <a:ext cx="978273" cy="1278235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AutoShape 3"/>
          <p:cNvSpPr/>
          <p:nvPr/>
        </p:nvSpPr>
        <p:spPr>
          <a:xfrm>
            <a:off x="17533417" y="8191500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4" name="AutoShape 4"/>
          <p:cNvSpPr/>
          <p:nvPr/>
        </p:nvSpPr>
        <p:spPr>
          <a:xfrm>
            <a:off x="17525735" y="-2737612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t="4019" b="5293"/>
          <a:stretch>
            <a:fillRect/>
          </a:stretch>
        </p:blipFill>
        <p:spPr>
          <a:xfrm>
            <a:off x="0" y="1028700"/>
            <a:ext cx="4947452" cy="901566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t="97436"/>
          <a:stretch>
            <a:fillRect/>
          </a:stretch>
        </p:blipFill>
        <p:spPr>
          <a:xfrm>
            <a:off x="0" y="10044363"/>
            <a:ext cx="4947452" cy="25486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489626" y="90605"/>
            <a:ext cx="4100972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FFFFFF"/>
                </a:solidFill>
                <a:latin typeface="Archivo Black Bold"/>
              </a:rPr>
              <a:t>PART C -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60395" y="367538"/>
            <a:ext cx="10102836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loko"/>
              </a:rPr>
              <a:t>Analyze Historical Data to Predict Best Staff Per Club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573500" y="1028700"/>
            <a:ext cx="1714500" cy="127823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TextBox 3"/>
          <p:cNvSpPr txBox="1"/>
          <p:nvPr/>
        </p:nvSpPr>
        <p:spPr>
          <a:xfrm>
            <a:off x="1269190" y="1164263"/>
            <a:ext cx="17640634" cy="883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00"/>
              </a:lnSpc>
            </a:pPr>
            <a:r>
              <a:rPr lang="en-US" sz="5000" spc="150">
                <a:solidFill>
                  <a:srgbClr val="000000"/>
                </a:solidFill>
                <a:latin typeface="Archivo Black Bold"/>
              </a:rPr>
              <a:t>INFERENCES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788573"/>
            <a:ext cx="15317878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Belleza"/>
              </a:rPr>
              <a:t>FC Barcelona is the first by a huge margin, and almost all of this rides on the market value of Lionel Messi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Belleza"/>
              </a:rPr>
              <a:t>There is an age penalty on performance. As age increases, performance either tapers or starts falling.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Belleza"/>
              </a:rPr>
              <a:t>It looks like a lot of good teams are performing badly.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20455FA4-47B0-4EE5-BEFF-C25D5A66665E}"/>
              </a:ext>
            </a:extLst>
          </p:cNvPr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000000"/>
          </a:solid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573500" y="1028700"/>
            <a:ext cx="1714500" cy="127823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TextBox 3"/>
          <p:cNvSpPr txBox="1"/>
          <p:nvPr/>
        </p:nvSpPr>
        <p:spPr>
          <a:xfrm>
            <a:off x="1269190" y="1164263"/>
            <a:ext cx="17640634" cy="883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00"/>
              </a:lnSpc>
            </a:pPr>
            <a:r>
              <a:rPr lang="en-US" sz="5000" spc="150">
                <a:solidFill>
                  <a:srgbClr val="000000"/>
                </a:solidFill>
                <a:latin typeface="Archivo Black Bold"/>
              </a:rPr>
              <a:t>LEARNINGS AND FUTURE WORK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835084"/>
            <a:ext cx="15317878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Belleza"/>
              </a:rPr>
              <a:t>From EDA we realized that our data has a lot of outliers which severely de (??????)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Belleza"/>
              </a:rPr>
              <a:t>We realized that OOB error isn’t completely reliable when dealing with imbalanced data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Belleza"/>
              </a:rPr>
              <a:t>We got NN classifier as our best performing model,  (????)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Belleza"/>
              </a:rPr>
              <a:t>As a future work we can try and identify the (????)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Belleza"/>
              </a:rPr>
              <a:t>We can create analytics application for predicting Players performance, Club Performance, predicting score and future valuation of players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982D24C4-8C7F-43F3-ACE1-9866A27C0420}"/>
              </a:ext>
            </a:extLst>
          </p:cNvPr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000000"/>
          </a:solid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57150"/>
            <a:ext cx="8999897" cy="4852611"/>
            <a:chOff x="0" y="0"/>
            <a:chExt cx="53313740" cy="28745980"/>
          </a:xfrm>
        </p:grpSpPr>
        <p:sp>
          <p:nvSpPr>
            <p:cNvPr id="3" name="Freeform 3"/>
            <p:cNvSpPr/>
            <p:nvPr/>
          </p:nvSpPr>
          <p:spPr>
            <a:xfrm>
              <a:off x="72390" y="72390"/>
              <a:ext cx="53168962" cy="28601199"/>
            </a:xfrm>
            <a:custGeom>
              <a:avLst/>
              <a:gdLst/>
              <a:ahLst/>
              <a:cxnLst/>
              <a:rect l="l" t="t" r="r" b="b"/>
              <a:pathLst>
                <a:path w="53168962" h="28601199">
                  <a:moveTo>
                    <a:pt x="0" y="0"/>
                  </a:moveTo>
                  <a:lnTo>
                    <a:pt x="53168962" y="0"/>
                  </a:lnTo>
                  <a:lnTo>
                    <a:pt x="53168962" y="28601199"/>
                  </a:lnTo>
                  <a:lnTo>
                    <a:pt x="0" y="28601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3313738" cy="28745982"/>
            </a:xfrm>
            <a:custGeom>
              <a:avLst/>
              <a:gdLst/>
              <a:ahLst/>
              <a:cxnLst/>
              <a:rect l="l" t="t" r="r" b="b"/>
              <a:pathLst>
                <a:path w="53313738" h="28745982">
                  <a:moveTo>
                    <a:pt x="53168959" y="28601200"/>
                  </a:moveTo>
                  <a:lnTo>
                    <a:pt x="53313738" y="28601200"/>
                  </a:lnTo>
                  <a:lnTo>
                    <a:pt x="53313738" y="28745982"/>
                  </a:lnTo>
                  <a:lnTo>
                    <a:pt x="53168959" y="28745982"/>
                  </a:lnTo>
                  <a:lnTo>
                    <a:pt x="53168959" y="28601200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8601200"/>
                  </a:lnTo>
                  <a:lnTo>
                    <a:pt x="0" y="28601200"/>
                  </a:lnTo>
                  <a:lnTo>
                    <a:pt x="0" y="144780"/>
                  </a:lnTo>
                  <a:close/>
                  <a:moveTo>
                    <a:pt x="0" y="28601200"/>
                  </a:moveTo>
                  <a:lnTo>
                    <a:pt x="144780" y="28601200"/>
                  </a:lnTo>
                  <a:lnTo>
                    <a:pt x="144780" y="28745982"/>
                  </a:lnTo>
                  <a:lnTo>
                    <a:pt x="0" y="28745982"/>
                  </a:lnTo>
                  <a:lnTo>
                    <a:pt x="0" y="28601200"/>
                  </a:lnTo>
                  <a:close/>
                  <a:moveTo>
                    <a:pt x="53168959" y="144780"/>
                  </a:moveTo>
                  <a:lnTo>
                    <a:pt x="53313738" y="144780"/>
                  </a:lnTo>
                  <a:lnTo>
                    <a:pt x="53313738" y="28601200"/>
                  </a:lnTo>
                  <a:lnTo>
                    <a:pt x="53168959" y="28601200"/>
                  </a:lnTo>
                  <a:lnTo>
                    <a:pt x="53168959" y="144780"/>
                  </a:lnTo>
                  <a:close/>
                  <a:moveTo>
                    <a:pt x="144780" y="28601200"/>
                  </a:moveTo>
                  <a:lnTo>
                    <a:pt x="53168959" y="28601200"/>
                  </a:lnTo>
                  <a:lnTo>
                    <a:pt x="53168959" y="28745982"/>
                  </a:lnTo>
                  <a:lnTo>
                    <a:pt x="144780" y="28745982"/>
                  </a:lnTo>
                  <a:lnTo>
                    <a:pt x="144780" y="28601200"/>
                  </a:lnTo>
                  <a:close/>
                  <a:moveTo>
                    <a:pt x="53168959" y="0"/>
                  </a:moveTo>
                  <a:lnTo>
                    <a:pt x="53313738" y="0"/>
                  </a:lnTo>
                  <a:lnTo>
                    <a:pt x="53313738" y="144780"/>
                  </a:lnTo>
                  <a:lnTo>
                    <a:pt x="53168959" y="144780"/>
                  </a:lnTo>
                  <a:lnTo>
                    <a:pt x="53168959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53168959" y="0"/>
                  </a:lnTo>
                  <a:lnTo>
                    <a:pt x="53168959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774207" y="272235"/>
            <a:ext cx="9513793" cy="1001476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30122" t="15021" r="24141" b="15449"/>
          <a:stretch>
            <a:fillRect/>
          </a:stretch>
        </p:blipFill>
        <p:spPr>
          <a:xfrm>
            <a:off x="8774207" y="-57150"/>
            <a:ext cx="9513793" cy="8135576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171587" y="5095875"/>
            <a:ext cx="4565171" cy="409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Akshay Ranjith</a:t>
            </a:r>
          </a:p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Krishn Katyal</a:t>
            </a:r>
          </a:p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Vishal Balaji</a:t>
            </a:r>
          </a:p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Prerna Mahajan</a:t>
            </a:r>
          </a:p>
          <a:p>
            <a:pPr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093697"/>
                </a:solidFill>
                <a:latin typeface="Belleza"/>
              </a:rPr>
              <a:t>Mayank Gupta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5736758" y="6378963"/>
            <a:ext cx="2798058" cy="1157696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2346196" y="463893"/>
            <a:ext cx="4307504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82697" y="1129897"/>
            <a:ext cx="67635" cy="8128403"/>
          </a:xfrm>
          <a:prstGeom prst="rect">
            <a:avLst/>
          </a:prstGeom>
          <a:solidFill>
            <a:srgbClr val="264C3D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64582" y="558397"/>
            <a:ext cx="571500" cy="571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64582" y="1733445"/>
            <a:ext cx="571500" cy="5715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64582" y="2983719"/>
            <a:ext cx="571500" cy="571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64582" y="4362115"/>
            <a:ext cx="571500" cy="571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64582" y="5635964"/>
            <a:ext cx="571500" cy="5715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 rot="5400000">
            <a:off x="11557960" y="4783012"/>
            <a:ext cx="9237878" cy="1156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800"/>
              </a:lnSpc>
            </a:pPr>
            <a:r>
              <a:rPr lang="en-US" sz="8000">
                <a:solidFill>
                  <a:srgbClr val="09427D"/>
                </a:solidFill>
                <a:latin typeface="Arita Buri Bold"/>
              </a:rPr>
              <a:t>Table of Contents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64582" y="7099181"/>
            <a:ext cx="571500" cy="5715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42950" y="8686800"/>
            <a:ext cx="571500" cy="5715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578834" y="519673"/>
            <a:ext cx="6247004" cy="43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800">
                <a:solidFill>
                  <a:srgbClr val="09427D"/>
                </a:solidFill>
                <a:latin typeface="Archivo Black Bold"/>
              </a:rPr>
              <a:t>INTRODUCTION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78834" y="917818"/>
            <a:ext cx="10587561" cy="4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1"/>
              </a:lnSpc>
              <a:spcBef>
                <a:spcPct val="0"/>
              </a:spcBef>
            </a:pPr>
            <a:r>
              <a:rPr lang="en-US" sz="2654">
                <a:solidFill>
                  <a:srgbClr val="093697"/>
                </a:solidFill>
                <a:latin typeface="Belleza"/>
              </a:rPr>
              <a:t>How to analyse and process data to analyse players and team performance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78834" y="1723920"/>
            <a:ext cx="6247004" cy="43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800">
                <a:solidFill>
                  <a:srgbClr val="09427D"/>
                </a:solidFill>
                <a:latin typeface="Archivo Black Bold"/>
              </a:rPr>
              <a:t>APPROACH TO THE SOLUTION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78834" y="2122065"/>
            <a:ext cx="11949091" cy="4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1"/>
              </a:lnSpc>
              <a:spcBef>
                <a:spcPct val="0"/>
              </a:spcBef>
            </a:pPr>
            <a:r>
              <a:rPr lang="en-US" sz="2654">
                <a:solidFill>
                  <a:srgbClr val="093697"/>
                </a:solidFill>
                <a:latin typeface="Belleza"/>
              </a:rPr>
              <a:t>Understand the data features and preprocess them and identify relationships and trends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78834" y="3046584"/>
            <a:ext cx="6247004" cy="43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800">
                <a:solidFill>
                  <a:srgbClr val="09427D"/>
                </a:solidFill>
                <a:latin typeface="Archivo Black Bold"/>
              </a:rPr>
              <a:t>DATA DESCRIPTION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78834" y="3444729"/>
            <a:ext cx="11949091" cy="4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1"/>
              </a:lnSpc>
              <a:spcBef>
                <a:spcPct val="0"/>
              </a:spcBef>
            </a:pPr>
            <a:r>
              <a:rPr lang="en-US" sz="2654">
                <a:solidFill>
                  <a:srgbClr val="093697"/>
                </a:solidFill>
                <a:latin typeface="Belleza"/>
              </a:rPr>
              <a:t>What goes inside the model for training?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78834" y="4424980"/>
            <a:ext cx="6247004" cy="43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800">
                <a:solidFill>
                  <a:srgbClr val="09427D"/>
                </a:solidFill>
                <a:latin typeface="Archivo Black Bold"/>
              </a:rPr>
              <a:t>EDA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78834" y="4823125"/>
            <a:ext cx="11949091" cy="4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1"/>
              </a:lnSpc>
              <a:spcBef>
                <a:spcPct val="0"/>
              </a:spcBef>
            </a:pPr>
            <a:r>
              <a:rPr lang="en-US" sz="2654">
                <a:solidFill>
                  <a:srgbClr val="093697"/>
                </a:solidFill>
                <a:latin typeface="Belleza"/>
              </a:rPr>
              <a:t>Understand the data better and pre-process the data accordingly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78834" y="5771219"/>
            <a:ext cx="6247004" cy="43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800">
                <a:solidFill>
                  <a:srgbClr val="09427D"/>
                </a:solidFill>
                <a:latin typeface="Archivo Black Bold"/>
              </a:rPr>
              <a:t>MODELING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69309" y="6268844"/>
            <a:ext cx="11949091" cy="4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1"/>
              </a:lnSpc>
              <a:spcBef>
                <a:spcPct val="0"/>
              </a:spcBef>
            </a:pPr>
            <a:r>
              <a:rPr lang="en-US" sz="2654">
                <a:solidFill>
                  <a:srgbClr val="093697"/>
                </a:solidFill>
                <a:latin typeface="Belleza"/>
              </a:rPr>
              <a:t>Training Different Models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578834" y="7162046"/>
            <a:ext cx="6247004" cy="43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800">
                <a:solidFill>
                  <a:srgbClr val="09427D"/>
                </a:solidFill>
                <a:latin typeface="Archivo Black Bold"/>
              </a:rPr>
              <a:t>INTERPRETATION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78834" y="7632581"/>
            <a:ext cx="11949091" cy="4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1"/>
              </a:lnSpc>
              <a:spcBef>
                <a:spcPct val="0"/>
              </a:spcBef>
            </a:pPr>
            <a:r>
              <a:rPr lang="en-US" sz="2654">
                <a:solidFill>
                  <a:srgbClr val="093697"/>
                </a:solidFill>
                <a:latin typeface="Belleza"/>
              </a:rPr>
              <a:t>Interpreting model scores and performing feature importance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578834" y="8749665"/>
            <a:ext cx="6247004" cy="43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800">
                <a:solidFill>
                  <a:srgbClr val="09427D"/>
                </a:solidFill>
                <a:latin typeface="Archivo Black Bold"/>
              </a:rPr>
              <a:t>RESULTS &amp; FUTURE WORK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78834" y="9220200"/>
            <a:ext cx="11949091" cy="4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1"/>
              </a:lnSpc>
              <a:spcBef>
                <a:spcPct val="0"/>
              </a:spcBef>
            </a:pPr>
            <a:r>
              <a:rPr lang="en-US" sz="2654">
                <a:solidFill>
                  <a:srgbClr val="093697"/>
                </a:solidFill>
                <a:latin typeface="Belleza"/>
              </a:rPr>
              <a:t>Followed by gratitude and references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712550" y="4187551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AutoShape 3"/>
          <p:cNvSpPr/>
          <p:nvPr/>
        </p:nvSpPr>
        <p:spPr>
          <a:xfrm>
            <a:off x="17712550" y="2740928"/>
            <a:ext cx="41785" cy="760681"/>
          </a:xfrm>
          <a:prstGeom prst="rect">
            <a:avLst/>
          </a:prstGeom>
          <a:solidFill>
            <a:srgbClr val="EDEDED"/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0"/>
            <a:ext cx="3070938" cy="10287000"/>
            <a:chOff x="0" y="0"/>
            <a:chExt cx="4094584" cy="137160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53558" t="19923" r="7127" b="3480"/>
            <a:stretch>
              <a:fillRect/>
            </a:stretch>
          </p:blipFill>
          <p:spPr>
            <a:xfrm>
              <a:off x="0" y="0"/>
              <a:ext cx="4094584" cy="4487333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l="19774" r="19774"/>
            <a:stretch>
              <a:fillRect/>
            </a:stretch>
          </p:blipFill>
          <p:spPr>
            <a:xfrm>
              <a:off x="0" y="4614333"/>
              <a:ext cx="4094584" cy="4487333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25106" r="25106"/>
            <a:stretch>
              <a:fillRect/>
            </a:stretch>
          </p:blipFill>
          <p:spPr>
            <a:xfrm>
              <a:off x="0" y="9228667"/>
              <a:ext cx="4094584" cy="4487333"/>
            </a:xfrm>
            <a:prstGeom prst="rect">
              <a:avLst/>
            </a:prstGeom>
          </p:spPr>
        </p:pic>
      </p:grpSp>
      <p:sp>
        <p:nvSpPr>
          <p:cNvPr id="8" name="AutoShape 8"/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9" name="AutoShape 9"/>
          <p:cNvSpPr/>
          <p:nvPr/>
        </p:nvSpPr>
        <p:spPr>
          <a:xfrm>
            <a:off x="17533417" y="8191500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10" name="TextBox 10"/>
          <p:cNvSpPr txBox="1"/>
          <p:nvPr/>
        </p:nvSpPr>
        <p:spPr>
          <a:xfrm>
            <a:off x="5322082" y="904875"/>
            <a:ext cx="10961912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FFFFFF"/>
                </a:solidFill>
                <a:latin typeface="Archivo Black Bold"/>
              </a:rPr>
              <a:t>INTRODUCTION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322082" y="2221210"/>
            <a:ext cx="10959050" cy="678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FIFA Data Analysis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Use ML Models to rank players, classify players positions and identify the best club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The task is to use data to build a predictive model for the evaluation of a player’s /club value. 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Process Features, use the feature transformation and experiment with different models to better understand the players and club performances across the years, as well as understand which features influence a player’s club value.</a:t>
            </a:r>
          </a:p>
          <a:p>
            <a:pPr>
              <a:lnSpc>
                <a:spcPts val="4900"/>
              </a:lnSpc>
            </a:pPr>
            <a:endParaRPr lang="en-US" sz="3500">
              <a:solidFill>
                <a:srgbClr val="FFFFFF"/>
              </a:solidFill>
              <a:latin typeface="Belleza"/>
            </a:endParaRPr>
          </a:p>
        </p:txBody>
      </p:sp>
      <p:sp>
        <p:nvSpPr>
          <p:cNvPr id="12" name="AutoShape 12"/>
          <p:cNvSpPr/>
          <p:nvPr/>
        </p:nvSpPr>
        <p:spPr>
          <a:xfrm>
            <a:off x="17525735" y="-2737612"/>
            <a:ext cx="228600" cy="4191000"/>
          </a:xfrm>
          <a:prstGeom prst="rect">
            <a:avLst/>
          </a:prstGeom>
          <a:solidFill>
            <a:srgbClr val="EDEDED"/>
          </a:solid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8204" y="2798721"/>
            <a:ext cx="3310457" cy="1223176"/>
            <a:chOff x="0" y="0"/>
            <a:chExt cx="19116066" cy="70631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16066" cy="7063167"/>
            </a:xfrm>
            <a:custGeom>
              <a:avLst/>
              <a:gdLst/>
              <a:ahLst/>
              <a:cxnLst/>
              <a:rect l="l" t="t" r="r" b="b"/>
              <a:pathLst>
                <a:path w="19116066" h="7063167">
                  <a:moveTo>
                    <a:pt x="0" y="0"/>
                  </a:moveTo>
                  <a:lnTo>
                    <a:pt x="0" y="7063167"/>
                  </a:lnTo>
                  <a:lnTo>
                    <a:pt x="19116066" y="7063167"/>
                  </a:lnTo>
                  <a:lnTo>
                    <a:pt x="19116066" y="0"/>
                  </a:lnTo>
                  <a:lnTo>
                    <a:pt x="0" y="0"/>
                  </a:lnTo>
                  <a:close/>
                  <a:moveTo>
                    <a:pt x="19055105" y="7002206"/>
                  </a:moveTo>
                  <a:lnTo>
                    <a:pt x="59690" y="7002206"/>
                  </a:lnTo>
                  <a:lnTo>
                    <a:pt x="59690" y="59690"/>
                  </a:lnTo>
                  <a:lnTo>
                    <a:pt x="19055105" y="59690"/>
                  </a:lnTo>
                  <a:lnTo>
                    <a:pt x="19055105" y="7002206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5270732" y="2798721"/>
            <a:ext cx="7193340" cy="1223176"/>
            <a:chOff x="0" y="0"/>
            <a:chExt cx="41537574" cy="706316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1537573" cy="7063167"/>
            </a:xfrm>
            <a:custGeom>
              <a:avLst/>
              <a:gdLst/>
              <a:ahLst/>
              <a:cxnLst/>
              <a:rect l="l" t="t" r="r" b="b"/>
              <a:pathLst>
                <a:path w="41537573" h="7063167">
                  <a:moveTo>
                    <a:pt x="0" y="0"/>
                  </a:moveTo>
                  <a:lnTo>
                    <a:pt x="0" y="7063167"/>
                  </a:lnTo>
                  <a:lnTo>
                    <a:pt x="41537573" y="7063167"/>
                  </a:lnTo>
                  <a:lnTo>
                    <a:pt x="41537573" y="0"/>
                  </a:lnTo>
                  <a:lnTo>
                    <a:pt x="0" y="0"/>
                  </a:lnTo>
                  <a:close/>
                  <a:moveTo>
                    <a:pt x="41476612" y="7002206"/>
                  </a:moveTo>
                  <a:lnTo>
                    <a:pt x="59690" y="7002206"/>
                  </a:lnTo>
                  <a:lnTo>
                    <a:pt x="59690" y="59690"/>
                  </a:lnTo>
                  <a:lnTo>
                    <a:pt x="41476612" y="59690"/>
                  </a:lnTo>
                  <a:lnTo>
                    <a:pt x="41476612" y="7002206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3130473" y="2798721"/>
            <a:ext cx="4128827" cy="1223176"/>
            <a:chOff x="0" y="0"/>
            <a:chExt cx="23841703" cy="706316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841703" cy="7063167"/>
            </a:xfrm>
            <a:custGeom>
              <a:avLst/>
              <a:gdLst/>
              <a:ahLst/>
              <a:cxnLst/>
              <a:rect l="l" t="t" r="r" b="b"/>
              <a:pathLst>
                <a:path w="23841703" h="7063167">
                  <a:moveTo>
                    <a:pt x="0" y="0"/>
                  </a:moveTo>
                  <a:lnTo>
                    <a:pt x="0" y="7063167"/>
                  </a:lnTo>
                  <a:lnTo>
                    <a:pt x="23841703" y="7063167"/>
                  </a:lnTo>
                  <a:lnTo>
                    <a:pt x="23841703" y="0"/>
                  </a:lnTo>
                  <a:lnTo>
                    <a:pt x="0" y="0"/>
                  </a:lnTo>
                  <a:close/>
                  <a:moveTo>
                    <a:pt x="23780742" y="7002206"/>
                  </a:moveTo>
                  <a:lnTo>
                    <a:pt x="59690" y="7002206"/>
                  </a:lnTo>
                  <a:lnTo>
                    <a:pt x="59690" y="59690"/>
                  </a:lnTo>
                  <a:lnTo>
                    <a:pt x="23780742" y="59690"/>
                  </a:lnTo>
                  <a:lnTo>
                    <a:pt x="23780742" y="7002206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1019175"/>
            <a:ext cx="12101773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14110F"/>
                </a:solidFill>
                <a:latin typeface="Archivo Black"/>
              </a:rPr>
              <a:t>OUR </a:t>
            </a:r>
            <a:r>
              <a:rPr lang="en-US" sz="9000">
                <a:solidFill>
                  <a:srgbClr val="09427D"/>
                </a:solidFill>
                <a:latin typeface="Archivo Black"/>
              </a:rPr>
              <a:t>APPROACH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25855" y="2886434"/>
            <a:ext cx="205515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>
                <a:solidFill>
                  <a:srgbClr val="14110F"/>
                </a:solidFill>
                <a:latin typeface="Public Sans"/>
              </a:rPr>
              <a:t>RANK THE PLAYERS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37058" y="3134084"/>
            <a:ext cx="5660688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>
                <a:solidFill>
                  <a:srgbClr val="14110F"/>
                </a:solidFill>
                <a:latin typeface="Public Sans"/>
              </a:rPr>
              <a:t>CLASSIFY PLAYER POSITION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738679" y="3134084"/>
            <a:ext cx="2912414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>
                <a:solidFill>
                  <a:srgbClr val="14110F"/>
                </a:solidFill>
                <a:latin typeface="Public Sans"/>
              </a:rPr>
              <a:t>BEST CLUB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4248140"/>
            <a:ext cx="3310457" cy="426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Arimo"/>
              </a:rPr>
              <a:t>ED</a:t>
            </a:r>
            <a:r>
              <a:rPr lang="en-US" sz="3000">
                <a:solidFill>
                  <a:srgbClr val="0F0E0C"/>
                </a:solidFill>
                <a:latin typeface="Belleza"/>
              </a:rPr>
              <a:t>A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Data Preprocessing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Feature Selection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Training and Testing the Model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F0E0C"/>
              </a:solidFill>
              <a:latin typeface="Belleza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270732" y="4248140"/>
            <a:ext cx="719334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Data Preprocessing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Feature Transformation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270732" y="5812597"/>
            <a:ext cx="7193340" cy="955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>
              <a:buFont typeface="Arial"/>
              <a:buChar char="•"/>
            </a:pPr>
            <a:r>
              <a:rPr lang="en-US" sz="3000">
                <a:ea typeface="+mn-lt"/>
                <a:cs typeface="+mn-lt"/>
              </a:rPr>
              <a:t> Model </a:t>
            </a:r>
            <a:r>
              <a:rPr lang="en-US" sz="3000">
                <a:solidFill>
                  <a:srgbClr val="0F0E0C"/>
                </a:solidFill>
                <a:latin typeface="Belleza"/>
                <a:ea typeface="+mn-lt"/>
                <a:cs typeface="+mn-lt"/>
              </a:rPr>
              <a:t>Selection</a:t>
            </a:r>
            <a:endParaRPr lang="en-US">
              <a:cs typeface="Calibri"/>
            </a:endParaRP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Training and Testing the model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270732" y="7175227"/>
            <a:ext cx="719334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endParaRPr/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Evaluation and visualization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30473" y="4248140"/>
            <a:ext cx="4128827" cy="37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Identification of appropriate metric for score comparisons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Feature Selection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F0E0C"/>
                </a:solidFill>
                <a:latin typeface="Belleza"/>
              </a:rPr>
              <a:t>Extracting Values and Calculating the overall score</a:t>
            </a:r>
          </a:p>
        </p:txBody>
      </p:sp>
      <p:sp>
        <p:nvSpPr>
          <p:cNvPr id="17" name="AutoShape 17"/>
          <p:cNvSpPr/>
          <p:nvPr/>
        </p:nvSpPr>
        <p:spPr>
          <a:xfrm rot="5400000">
            <a:off x="2791911" y="6396028"/>
            <a:ext cx="4191000" cy="0"/>
          </a:xfrm>
          <a:prstGeom prst="line">
            <a:avLst/>
          </a:prstGeom>
          <a:ln w="47625" cap="rnd">
            <a:solidFill>
              <a:srgbClr val="000000">
                <a:alpha val="29804"/>
              </a:srgbClr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rot="5400000">
            <a:off x="10722963" y="6396028"/>
            <a:ext cx="4191000" cy="0"/>
          </a:xfrm>
          <a:prstGeom prst="line">
            <a:avLst/>
          </a:prstGeom>
          <a:ln w="47625" cap="rnd">
            <a:solidFill>
              <a:srgbClr val="000000">
                <a:alpha val="29804"/>
              </a:srgbClr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6771902" y="5577987"/>
            <a:ext cx="4191000" cy="0"/>
          </a:xfrm>
          <a:prstGeom prst="line">
            <a:avLst/>
          </a:prstGeom>
          <a:ln w="47625" cap="rnd">
            <a:solidFill>
              <a:srgbClr val="09427D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6771902" y="7479749"/>
            <a:ext cx="4191000" cy="0"/>
          </a:xfrm>
          <a:prstGeom prst="line">
            <a:avLst/>
          </a:prstGeom>
          <a:ln w="47625" cap="rnd">
            <a:solidFill>
              <a:srgbClr val="09427D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712550" y="4187551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AutoShape 3"/>
          <p:cNvSpPr/>
          <p:nvPr/>
        </p:nvSpPr>
        <p:spPr>
          <a:xfrm>
            <a:off x="17712550" y="2740928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4" name="AutoShape 4"/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5" name="AutoShape 5"/>
          <p:cNvSpPr/>
          <p:nvPr/>
        </p:nvSpPr>
        <p:spPr>
          <a:xfrm>
            <a:off x="17533417" y="8191500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6" name="AutoShape 6"/>
          <p:cNvSpPr/>
          <p:nvPr/>
        </p:nvSpPr>
        <p:spPr>
          <a:xfrm>
            <a:off x="17525735" y="-2737612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l="47589" t="18260" r="2891" b="4797"/>
          <a:stretch>
            <a:fillRect/>
          </a:stretch>
        </p:blipFill>
        <p:spPr>
          <a:xfrm>
            <a:off x="9773668" y="2740928"/>
            <a:ext cx="6477705" cy="566153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540054" y="1119305"/>
            <a:ext cx="14892360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FFFFFF"/>
                </a:solidFill>
                <a:latin typeface="Archivo Black Bold"/>
              </a:rPr>
              <a:t>EDA AND DATA PRE-PROCESSING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40054" y="2472055"/>
            <a:ext cx="6395402" cy="6786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We observed that our data has many categorical variables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We performed feature transformation, null values, feature scaling including one-hot encoding, multivalued features , dropped collinear features</a:t>
            </a:r>
          </a:p>
          <a:p>
            <a:pPr marL="755651" lvl="1" indent="-377825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Belleza"/>
              </a:rPr>
              <a:t>For different tasks we identified response variables and transformed them 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73668" y="8557966"/>
            <a:ext cx="6395402" cy="34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Simonetta Italics"/>
              </a:rPr>
              <a:t>Correlation between player overall score and attributes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712550" y="4187551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AutoShape 3"/>
          <p:cNvSpPr/>
          <p:nvPr/>
        </p:nvSpPr>
        <p:spPr>
          <a:xfrm>
            <a:off x="17712550" y="2740928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4" name="AutoShape 4"/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5" name="AutoShape 5"/>
          <p:cNvSpPr/>
          <p:nvPr/>
        </p:nvSpPr>
        <p:spPr>
          <a:xfrm>
            <a:off x="17533417" y="8191500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6" name="AutoShape 6"/>
          <p:cNvSpPr/>
          <p:nvPr/>
        </p:nvSpPr>
        <p:spPr>
          <a:xfrm>
            <a:off x="17525735" y="-2737612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7" name="TextBox 7"/>
          <p:cNvSpPr txBox="1"/>
          <p:nvPr/>
        </p:nvSpPr>
        <p:spPr>
          <a:xfrm>
            <a:off x="1540054" y="1119305"/>
            <a:ext cx="14892360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FFFFFF"/>
                </a:solidFill>
                <a:latin typeface="Archivo Black Bold"/>
              </a:rPr>
              <a:t>EDA AND DATA PRE-PROCESSING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79981" y="2761820"/>
            <a:ext cx="7227449" cy="553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42008" lvl="1" indent="-421004">
              <a:lnSpc>
                <a:spcPts val="5459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Belleza"/>
              </a:rPr>
              <a:t>Most of our columns contained outliers</a:t>
            </a:r>
          </a:p>
          <a:p>
            <a:pPr marL="842008" lvl="1" indent="-421004">
              <a:lnSpc>
                <a:spcPts val="5459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Belleza"/>
              </a:rPr>
              <a:t>We scaled the continuous columns to reduce the adverse effect of the outliers on boosting algorithms </a:t>
            </a:r>
          </a:p>
          <a:p>
            <a:pPr marL="842008" lvl="1" indent="-421004">
              <a:lnSpc>
                <a:spcPts val="5459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Belleza"/>
              </a:rPr>
              <a:t>We ordinally encoded the categorical columns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73668" y="8557966"/>
            <a:ext cx="6395402" cy="34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Simonetta Italics"/>
              </a:rPr>
              <a:t>Histogram of random 8 out of 230 predictors of our training data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Sports Data Modelling for Beginners: A Simple Elo for the 2021 Euro &amp;amp; Copa  América – Chew The Stat">
            <a:extLst>
              <a:ext uri="{FF2B5EF4-FFF2-40B4-BE49-F238E27FC236}">
                <a16:creationId xmlns:a16="http://schemas.microsoft.com/office/drawing/2014/main" id="{807903CD-0886-45AA-BB5D-0E326F6A9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0"/>
            <a:ext cx="18288001" cy="10287000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/>
          <p:cNvSpPr/>
          <p:nvPr/>
        </p:nvSpPr>
        <p:spPr>
          <a:xfrm>
            <a:off x="17712550" y="4187551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AutoShape 3"/>
          <p:cNvSpPr/>
          <p:nvPr/>
        </p:nvSpPr>
        <p:spPr>
          <a:xfrm>
            <a:off x="17712550" y="2740928"/>
            <a:ext cx="41785" cy="760681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4" name="AutoShape 4"/>
          <p:cNvSpPr/>
          <p:nvPr/>
        </p:nvSpPr>
        <p:spPr>
          <a:xfrm>
            <a:off x="-1" y="4187551"/>
            <a:ext cx="1482215" cy="1278235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5" name="AutoShape 5"/>
          <p:cNvSpPr/>
          <p:nvPr/>
        </p:nvSpPr>
        <p:spPr>
          <a:xfrm>
            <a:off x="17533417" y="8191500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6" name="AutoShape 6"/>
          <p:cNvSpPr/>
          <p:nvPr/>
        </p:nvSpPr>
        <p:spPr>
          <a:xfrm>
            <a:off x="17525735" y="-2737612"/>
            <a:ext cx="228600" cy="41910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7" name="TextBox 7"/>
          <p:cNvSpPr txBox="1"/>
          <p:nvPr/>
        </p:nvSpPr>
        <p:spPr>
          <a:xfrm>
            <a:off x="1905000" y="4470053"/>
            <a:ext cx="8645015" cy="11115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9600" spc="168">
                <a:solidFill>
                  <a:srgbClr val="FFFFFF"/>
                </a:solidFill>
                <a:latin typeface="Archivo Black Bold"/>
              </a:rPr>
              <a:t>MODELLING</a:t>
            </a: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886A2678-84F4-47D8-BFDA-7BAD6D69D2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1" name="Picture 4" descr="SportsModelAnalytics.com">
            <a:extLst>
              <a:ext uri="{FF2B5EF4-FFF2-40B4-BE49-F238E27FC236}">
                <a16:creationId xmlns:a16="http://schemas.microsoft.com/office/drawing/2014/main" id="{9902DDE1-B0EF-497E-8298-DDF0AF2DD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2400" y="6210300"/>
            <a:ext cx="4876800" cy="406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AutoShape 3"/>
          <p:cNvSpPr/>
          <p:nvPr/>
        </p:nvSpPr>
        <p:spPr>
          <a:xfrm>
            <a:off x="16573500" y="1028700"/>
            <a:ext cx="1714500" cy="1278235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2"/>
          <a:srcRect l="2336" t="24821" r="2168" b="23168"/>
          <a:stretch/>
        </p:blipFill>
        <p:spPr>
          <a:xfrm>
            <a:off x="-9525" y="3314700"/>
            <a:ext cx="18266785" cy="5596038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40054" y="1119305"/>
            <a:ext cx="14892360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000000"/>
                </a:solidFill>
                <a:latin typeface="Archivo Black Bold"/>
              </a:rPr>
              <a:t>MODELLING PART-A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028700"/>
            <a:ext cx="1028700" cy="127823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AutoShape 3"/>
          <p:cNvSpPr/>
          <p:nvPr/>
        </p:nvSpPr>
        <p:spPr>
          <a:xfrm>
            <a:off x="16573500" y="1028700"/>
            <a:ext cx="1714500" cy="1278235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2"/>
          <a:srcRect l="2407" t="22548" r="1662" b="24414"/>
          <a:stretch/>
        </p:blipFill>
        <p:spPr>
          <a:xfrm>
            <a:off x="1" y="2972322"/>
            <a:ext cx="18288000" cy="568737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40054" y="1119305"/>
            <a:ext cx="14892360" cy="97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52"/>
              </a:lnSpc>
            </a:pPr>
            <a:r>
              <a:rPr lang="en-US" sz="5600" spc="168">
                <a:solidFill>
                  <a:srgbClr val="000000"/>
                </a:solidFill>
                <a:latin typeface="Archivo Black Bold"/>
              </a:rPr>
              <a:t>MODELLING PART-A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Fifa Data</dc:title>
  <dc:creator>Shruti Choubey</dc:creator>
  <cp:revision>2</cp:revision>
  <dcterms:created xsi:type="dcterms:W3CDTF">2006-08-16T00:00:00Z</dcterms:created>
  <dcterms:modified xsi:type="dcterms:W3CDTF">2021-10-29T20:06:27Z</dcterms:modified>
  <dc:identifier>DAEuOaXFglU</dc:identifier>
</cp:coreProperties>
</file>

<file path=docProps/thumbnail.jpeg>
</file>